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aleway-regular.fntdata"/><Relationship Id="rId43" Type="http://schemas.openxmlformats.org/officeDocument/2006/relationships/slide" Target="slides/slide39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7950" y="1863875"/>
            <a:ext cx="7688100" cy="8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Tackling Range Operations</a:t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7952" y="36319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HackerTalks  2018, Delta Force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23625" y="1918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we need to compute range sums, right?</a:t>
            </a:r>
            <a:endParaRPr/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727650" y="2978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let’s try something along those lines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00" y="819775"/>
            <a:ext cx="762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729450" y="1318650"/>
            <a:ext cx="7688700" cy="32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 Array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P[i] = sum(A[0..i])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sum(A[L..R]) = P[R] - P[L-1]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125" y="1447700"/>
            <a:ext cx="3554775" cy="2197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729450" y="1318650"/>
            <a:ext cx="76887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celebrate :)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just answered queries in </a:t>
            </a:r>
            <a:r>
              <a:rPr i="1" lang="en"/>
              <a:t>constant</a:t>
            </a:r>
            <a:r>
              <a:rPr lang="en"/>
              <a:t> time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Can’t get better than this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729450" y="1318650"/>
            <a:ext cx="7688700" cy="31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add a small twist to the question now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550" y="2165700"/>
            <a:ext cx="2330899" cy="27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729450" y="1318650"/>
            <a:ext cx="7688700" cy="3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types of queries: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1 : Given L and R, return sum(A[L..R])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2: Given Pos and Val, update A[pos] = Val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729450" y="1318650"/>
            <a:ext cx="7688700" cy="32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 now?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705" y="2404120"/>
            <a:ext cx="3686174" cy="2127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729450" y="1318650"/>
            <a:ext cx="7688700" cy="32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modify our </a:t>
            </a:r>
            <a:r>
              <a:rPr i="1" lang="en"/>
              <a:t>Prefix Array</a:t>
            </a:r>
            <a:r>
              <a:rPr lang="en"/>
              <a:t> approach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what’s causing our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to take so long?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150" y="2095075"/>
            <a:ext cx="2515825" cy="277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729450" y="1318650"/>
            <a:ext cx="7688700" cy="30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Dependent right till beginning of the array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just </a:t>
            </a:r>
            <a:r>
              <a:rPr i="1" lang="en"/>
              <a:t>sad :(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do something about 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729450" y="3957075"/>
            <a:ext cx="76887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look much better now.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38" y="1318638"/>
            <a:ext cx="72485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724950" y="4496175"/>
            <a:ext cx="7697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But looks like we traded off on queries.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27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Range Operation ?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675" y="2106850"/>
            <a:ext cx="1618600" cy="18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727650" y="428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</a:t>
            </a:r>
            <a:r>
              <a:rPr i="1" lang="en"/>
              <a:t>slightly </a:t>
            </a:r>
            <a:r>
              <a:rPr lang="en"/>
              <a:t>better, isn’t it?</a:t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00" y="1389275"/>
            <a:ext cx="72485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864175" y="4282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IT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63" y="1315825"/>
            <a:ext cx="72485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63" y="1315825"/>
            <a:ext cx="72485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925" y="1138238"/>
            <a:ext cx="729615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965150" y="4437300"/>
            <a:ext cx="75447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8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25" y="1598775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405800" y="1059300"/>
            <a:ext cx="6332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Behold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 This is nothing but what we call a 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Segment Tree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788300" y="4484375"/>
            <a:ext cx="7688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this is what it looks like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425" y="1294342"/>
            <a:ext cx="6132175" cy="303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729450" y="1318650"/>
            <a:ext cx="7688700" cy="3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Phew.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was a lot of work.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it pay off?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steps do we take now to find the answer?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729450" y="1318650"/>
            <a:ext cx="7688700" cy="3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a 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how the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update</a:t>
            </a:r>
            <a:r>
              <a:rPr lang="en"/>
              <a:t> and </a:t>
            </a:r>
            <a:r>
              <a:rPr i="1" lang="en"/>
              <a:t>query</a:t>
            </a:r>
            <a:endParaRPr i="1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works.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729450" y="1318650"/>
            <a:ext cx="76887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Hmm.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fine, but </a:t>
            </a:r>
            <a:r>
              <a:rPr i="1" lang="en"/>
              <a:t>where</a:t>
            </a:r>
            <a:r>
              <a:rPr lang="en"/>
              <a:t> do I apply this?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most importantly, </a:t>
            </a:r>
            <a:r>
              <a:rPr i="1" lang="en"/>
              <a:t>how</a:t>
            </a:r>
            <a:r>
              <a:rPr lang="en"/>
              <a:t>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it always be this simple?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729450" y="1318650"/>
            <a:ext cx="76887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Given a sequence </a:t>
            </a:r>
            <a:r>
              <a:rPr lang="en" sz="1800">
                <a:solidFill>
                  <a:srgbClr val="000000"/>
                </a:solidFill>
              </a:rPr>
              <a:t>A</a:t>
            </a:r>
            <a:r>
              <a:rPr baseline="-25000" lang="en" sz="1800">
                <a:solidFill>
                  <a:srgbClr val="000000"/>
                </a:solidFill>
              </a:rPr>
              <a:t>1</a:t>
            </a:r>
            <a:r>
              <a:rPr lang="en" sz="1800">
                <a:solidFill>
                  <a:srgbClr val="000000"/>
                </a:solidFill>
              </a:rPr>
              <a:t>, A</a:t>
            </a:r>
            <a:r>
              <a:rPr baseline="-25000" lang="en" sz="1800">
                <a:solidFill>
                  <a:srgbClr val="000000"/>
                </a:solidFill>
              </a:rPr>
              <a:t>2</a:t>
            </a:r>
            <a:r>
              <a:rPr lang="en" sz="1800">
                <a:solidFill>
                  <a:srgbClr val="000000"/>
                </a:solidFill>
              </a:rPr>
              <a:t>, ..., A</a:t>
            </a:r>
            <a:r>
              <a:rPr baseline="-25000" lang="en" sz="1800">
                <a:solidFill>
                  <a:srgbClr val="000000"/>
                </a:solidFill>
              </a:rPr>
              <a:t>N</a:t>
            </a:r>
            <a:endParaRPr sz="1800"/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727650" y="1830525"/>
            <a:ext cx="76887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Q</a:t>
            </a:r>
            <a:r>
              <a:rPr b="0" lang="en" sz="1800">
                <a:solidFill>
                  <a:srgbClr val="000000"/>
                </a:solidFill>
              </a:rPr>
              <a:t> queries</a:t>
            </a:r>
            <a:endParaRPr sz="1800"/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727650" y="2342400"/>
            <a:ext cx="7688700" cy="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In each query, you are given two parameters </a:t>
            </a:r>
            <a:r>
              <a:rPr lang="en" sz="1800">
                <a:solidFill>
                  <a:srgbClr val="000000"/>
                </a:solidFill>
              </a:rPr>
              <a:t>L</a:t>
            </a:r>
            <a:r>
              <a:rPr b="0" lang="en" sz="1800">
                <a:solidFill>
                  <a:srgbClr val="000000"/>
                </a:solidFill>
              </a:rPr>
              <a:t> and </a:t>
            </a:r>
            <a:r>
              <a:rPr lang="en" sz="1800">
                <a:solidFill>
                  <a:srgbClr val="000000"/>
                </a:solidFill>
              </a:rPr>
              <a:t>R</a:t>
            </a:r>
            <a:endParaRPr sz="1800"/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729450" y="2942725"/>
            <a:ext cx="76887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</a:rPr>
              <a:t>Y</a:t>
            </a:r>
            <a:r>
              <a:rPr b="0" lang="en" sz="1800">
                <a:solidFill>
                  <a:srgbClr val="000000"/>
                </a:solidFill>
              </a:rPr>
              <a:t>ou have to find the smallest integer </a:t>
            </a:r>
            <a:r>
              <a:rPr lang="en" sz="1800">
                <a:solidFill>
                  <a:srgbClr val="000000"/>
                </a:solidFill>
              </a:rPr>
              <a:t>X</a:t>
            </a:r>
            <a:r>
              <a:rPr b="0" lang="en" sz="1800">
                <a:solidFill>
                  <a:srgbClr val="000000"/>
                </a:solidFill>
              </a:rPr>
              <a:t> such that 0 ≤ </a:t>
            </a:r>
            <a:r>
              <a:rPr lang="en" sz="1800">
                <a:solidFill>
                  <a:srgbClr val="000000"/>
                </a:solidFill>
              </a:rPr>
              <a:t>X</a:t>
            </a:r>
            <a:r>
              <a:rPr b="0" lang="en" sz="1800">
                <a:solidFill>
                  <a:srgbClr val="000000"/>
                </a:solidFill>
              </a:rPr>
              <a:t> &lt; 2</a:t>
            </a:r>
            <a:r>
              <a:rPr b="0" baseline="30000" lang="en" sz="1800">
                <a:solidFill>
                  <a:srgbClr val="000000"/>
                </a:solidFill>
              </a:rPr>
              <a:t>31</a:t>
            </a:r>
            <a:r>
              <a:rPr b="0" lang="en" sz="1800">
                <a:solidFill>
                  <a:srgbClr val="000000"/>
                </a:solidFill>
              </a:rPr>
              <a:t> and the value of (</a:t>
            </a:r>
            <a:r>
              <a:rPr lang="en" sz="1800">
                <a:solidFill>
                  <a:srgbClr val="000000"/>
                </a:solidFill>
              </a:rPr>
              <a:t>A</a:t>
            </a:r>
            <a:r>
              <a:rPr baseline="-25000" lang="en" sz="1800">
                <a:solidFill>
                  <a:srgbClr val="000000"/>
                </a:solidFill>
              </a:rPr>
              <a:t>L</a:t>
            </a:r>
            <a:r>
              <a:rPr b="0" lang="en" sz="1800">
                <a:solidFill>
                  <a:srgbClr val="000000"/>
                </a:solidFill>
              </a:rPr>
              <a:t> xor </a:t>
            </a:r>
            <a:r>
              <a:rPr lang="en" sz="1800">
                <a:solidFill>
                  <a:srgbClr val="000000"/>
                </a:solidFill>
              </a:rPr>
              <a:t>X</a:t>
            </a:r>
            <a:r>
              <a:rPr b="0" lang="en" sz="1800">
                <a:solidFill>
                  <a:srgbClr val="000000"/>
                </a:solidFill>
              </a:rPr>
              <a:t>) + (</a:t>
            </a:r>
            <a:r>
              <a:rPr lang="en" sz="1800">
                <a:solidFill>
                  <a:srgbClr val="000000"/>
                </a:solidFill>
              </a:rPr>
              <a:t>A</a:t>
            </a:r>
            <a:r>
              <a:rPr baseline="-25000" lang="en" sz="1800">
                <a:solidFill>
                  <a:srgbClr val="000000"/>
                </a:solidFill>
              </a:rPr>
              <a:t>L+1</a:t>
            </a:r>
            <a:r>
              <a:rPr b="0" lang="en" sz="1800">
                <a:solidFill>
                  <a:srgbClr val="000000"/>
                </a:solidFill>
              </a:rPr>
              <a:t> xor </a:t>
            </a:r>
            <a:r>
              <a:rPr lang="en" sz="1800">
                <a:solidFill>
                  <a:srgbClr val="000000"/>
                </a:solidFill>
              </a:rPr>
              <a:t>X</a:t>
            </a:r>
            <a:r>
              <a:rPr b="0" lang="en" sz="1800">
                <a:solidFill>
                  <a:srgbClr val="000000"/>
                </a:solidFill>
              </a:rPr>
              <a:t>) + ... + (</a:t>
            </a:r>
            <a:r>
              <a:rPr lang="en" sz="1800">
                <a:solidFill>
                  <a:srgbClr val="000000"/>
                </a:solidFill>
              </a:rPr>
              <a:t>A</a:t>
            </a:r>
            <a:r>
              <a:rPr baseline="-25000" lang="en" sz="1800">
                <a:solidFill>
                  <a:srgbClr val="000000"/>
                </a:solidFill>
              </a:rPr>
              <a:t>R</a:t>
            </a:r>
            <a:r>
              <a:rPr b="0" lang="en" sz="1800">
                <a:solidFill>
                  <a:srgbClr val="000000"/>
                </a:solidFill>
              </a:rPr>
              <a:t> xor </a:t>
            </a:r>
            <a:r>
              <a:rPr lang="en" sz="1800">
                <a:solidFill>
                  <a:srgbClr val="000000"/>
                </a:solidFill>
              </a:rPr>
              <a:t>X</a:t>
            </a:r>
            <a:r>
              <a:rPr b="0" lang="en" sz="1800">
                <a:solidFill>
                  <a:srgbClr val="000000"/>
                </a:solidFill>
              </a:rPr>
              <a:t>) is maximum possible.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729450" y="1318650"/>
            <a:ext cx="7688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brush up on XOR first</a:t>
            </a:r>
            <a:endParaRPr/>
          </a:p>
        </p:txBody>
      </p:sp>
      <p:sp>
        <p:nvSpPr>
          <p:cNvPr id="254" name="Shape 254"/>
          <p:cNvSpPr txBox="1"/>
          <p:nvPr>
            <p:ph type="title"/>
          </p:nvPr>
        </p:nvSpPr>
        <p:spPr>
          <a:xfrm>
            <a:off x="727650" y="2289450"/>
            <a:ext cx="7688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1101 xor 1010  = 0111</a:t>
            </a:r>
            <a:endParaRPr/>
          </a:p>
        </p:txBody>
      </p:sp>
      <p:sp>
        <p:nvSpPr>
          <p:cNvPr id="255" name="Shape 255"/>
          <p:cNvSpPr txBox="1"/>
          <p:nvPr>
            <p:ph type="title"/>
          </p:nvPr>
        </p:nvSpPr>
        <p:spPr>
          <a:xfrm>
            <a:off x="727650" y="3101575"/>
            <a:ext cx="7688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Identical bits                 ---&gt; 0</a:t>
            </a:r>
            <a:endParaRPr/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727650" y="3913700"/>
            <a:ext cx="7688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Complementary</a:t>
            </a:r>
            <a:r>
              <a:rPr lang="en"/>
              <a:t> bits  ---&gt; 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70675" y="2295575"/>
            <a:ext cx="76887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just start with an example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729450" y="1318650"/>
            <a:ext cx="76887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objective: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11001 xor ????? = 11111</a:t>
            </a:r>
            <a:endParaRPr/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727650" y="2860525"/>
            <a:ext cx="76887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????? = Bitwise complement of 11001 = 00110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647350" y="2654350"/>
            <a:ext cx="8027100" cy="1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baseline="-25000" lang="en" sz="1800">
                <a:solidFill>
                  <a:srgbClr val="000000"/>
                </a:solidFill>
              </a:rPr>
              <a:t>i</a:t>
            </a:r>
            <a:r>
              <a:rPr lang="en"/>
              <a:t>       		1101	      	    1101			1110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 sz="1800">
                <a:solidFill>
                  <a:srgbClr val="000000"/>
                </a:solidFill>
              </a:rPr>
              <a:t>i</a:t>
            </a:r>
            <a:r>
              <a:rPr lang="en"/>
              <a:t>			0010			    0010			0001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575" y="922900"/>
            <a:ext cx="3462900" cy="17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type="title"/>
          </p:nvPr>
        </p:nvSpPr>
        <p:spPr>
          <a:xfrm>
            <a:off x="624475" y="4219775"/>
            <a:ext cx="80271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need to choose a common X :(</a:t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683575" y="823900"/>
            <a:ext cx="3825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Ross                Chandler              Joey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do we do??</a:t>
            </a:r>
            <a:endParaRPr/>
          </a:p>
        </p:txBody>
      </p:sp>
      <p:sp>
        <p:nvSpPr>
          <p:cNvPr id="276" name="Shape 276"/>
          <p:cNvSpPr txBox="1"/>
          <p:nvPr>
            <p:ph type="title"/>
          </p:nvPr>
        </p:nvSpPr>
        <p:spPr>
          <a:xfrm>
            <a:off x="729450" y="2107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 </a:t>
            </a:r>
            <a:r>
              <a:rPr i="1" lang="en"/>
              <a:t>greedy (and kind)</a:t>
            </a:r>
            <a:endParaRPr i="1"/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505825" y="2966475"/>
            <a:ext cx="8414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bits to maximize the number of happy guys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729450" y="2713200"/>
            <a:ext cx="8027100" cy="1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baseline="-25000" lang="en" sz="1800">
                <a:solidFill>
                  <a:srgbClr val="000000"/>
                </a:solidFill>
              </a:rPr>
              <a:t>i</a:t>
            </a:r>
            <a:r>
              <a:rPr lang="en"/>
              <a:t>       		1101	      	    1101			1110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 sz="1800">
                <a:solidFill>
                  <a:srgbClr val="000000"/>
                </a:solidFill>
              </a:rPr>
              <a:t>i</a:t>
            </a:r>
            <a:r>
              <a:rPr lang="en"/>
              <a:t>			0010			    0010			0001</a:t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575" y="922900"/>
            <a:ext cx="3462900" cy="17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2683575" y="823900"/>
            <a:ext cx="3825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Ross                Chandler              Joey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x="729450" y="4266850"/>
            <a:ext cx="80271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          0                     0                     1                 0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</a:t>
            </a:r>
            <a:r>
              <a:rPr lang="en" sz="1800"/>
              <a:t>R,C,J                          R,C,J                         R,C                     R,C </a:t>
            </a:r>
            <a:r>
              <a:rPr lang="en"/>
              <a:t>          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the information we need?</a:t>
            </a:r>
            <a:endParaRPr/>
          </a:p>
        </p:txBody>
      </p:sp>
      <p:sp>
        <p:nvSpPr>
          <p:cNvPr id="291" name="Shape 291"/>
          <p:cNvSpPr txBox="1"/>
          <p:nvPr>
            <p:ph type="title"/>
          </p:nvPr>
        </p:nvSpPr>
        <p:spPr>
          <a:xfrm>
            <a:off x="729450" y="2236725"/>
            <a:ext cx="76887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bit, we need to know many guys want it to be 1, and how many guys want a 0</a:t>
            </a:r>
            <a:endParaRPr/>
          </a:p>
        </p:txBody>
      </p:sp>
      <p:sp>
        <p:nvSpPr>
          <p:cNvPr id="292" name="Shape 292"/>
          <p:cNvSpPr txBox="1"/>
          <p:nvPr>
            <p:ph type="title"/>
          </p:nvPr>
        </p:nvSpPr>
        <p:spPr>
          <a:xfrm>
            <a:off x="729450" y="3584450"/>
            <a:ext cx="76887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we’ll be storing in our segment tree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727650" y="4261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what our node will look like</a:t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900" y="682050"/>
            <a:ext cx="34385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combining the nodes??</a:t>
            </a:r>
            <a:endParaRPr/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729450" y="2354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simply add the corresponding arrays.</a:t>
            </a:r>
            <a:endParaRPr/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727650" y="3390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Yup. It’s that easy.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729450" y="1318650"/>
            <a:ext cx="7688700" cy="17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 query is still the same.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adding two numbers, you’re just adding a couple of arrays.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275" y="3224400"/>
            <a:ext cx="3856526" cy="17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727650" y="1189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 tiny surprise</a:t>
            </a:r>
            <a:endParaRPr/>
          </a:p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727650" y="1789425"/>
            <a:ext cx="7688700" cy="10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that we just solved appeared 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CodeChef March Long Challenge DIV 1</a:t>
            </a:r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000" y="3001525"/>
            <a:ext cx="2766575" cy="18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729450" y="1318650"/>
            <a:ext cx="7688700" cy="15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that’s it.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 you guys had fun :)</a:t>
            </a:r>
            <a:endParaRPr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729450" y="3495725"/>
            <a:ext cx="7688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Deep Bhattacharyya, Delta Force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729450" y="1318650"/>
            <a:ext cx="50025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an array A[1..N]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000" y="1518325"/>
            <a:ext cx="1648300" cy="19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729450" y="3543175"/>
            <a:ext cx="50025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me the sum of A[L..R]</a:t>
            </a:r>
            <a:endParaRPr/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729450" y="2060163"/>
            <a:ext cx="50025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queries</a:t>
            </a:r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729450" y="2801675"/>
            <a:ext cx="50025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query consists of L and 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729450" y="1318650"/>
            <a:ext cx="7688700" cy="3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i="1" lang="en"/>
              <a:t>brute</a:t>
            </a:r>
            <a:r>
              <a:rPr lang="en"/>
              <a:t> our way through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450" y="2071525"/>
            <a:ext cx="2831551" cy="296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7663" y="1238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the code :) Pretty simple.</a:t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9649" l="0" r="9649" t="0"/>
          <a:stretch/>
        </p:blipFill>
        <p:spPr>
          <a:xfrm>
            <a:off x="2295150" y="1773450"/>
            <a:ext cx="4743325" cy="31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727650" y="1306875"/>
            <a:ext cx="76887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Yaay!!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solved, right?</a:t>
            </a:r>
            <a:endParaRPr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727650" y="3154775"/>
            <a:ext cx="76887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Umm. Not really.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way too much time for a large input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388" y="1935625"/>
            <a:ext cx="310921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729450" y="1318650"/>
            <a:ext cx="76887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a different approach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375" y="2471700"/>
            <a:ext cx="5025799" cy="18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